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3" r:id="rId3"/>
    <p:sldId id="257" r:id="rId4"/>
    <p:sldId id="258" r:id="rId5"/>
    <p:sldId id="262" r:id="rId6"/>
    <p:sldId id="264" r:id="rId7"/>
    <p:sldId id="259" r:id="rId8"/>
    <p:sldId id="260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4" r:id="rId17"/>
    <p:sldId id="273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03332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3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6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08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30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40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41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94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7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0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5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4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4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0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8408800-0E8B-4B87-B6E0-848D40FD4621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3E6231-09FD-4FF2-ACEA-4AA6364A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4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zuov.gov.rs/mpntr-sos-telefonska-linija-0800-200-201-za-psihosocijalnu-podrsku-zaposlenima-u-prosveti-roditeljima-i-ucenicim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t.org.rs/tavoktatas-magyar-nyelven" TargetMode="External"/><Relationship Id="rId2" Type="http://schemas.openxmlformats.org/officeDocument/2006/relationships/hyperlink" Target="http://www.mnt.org.rs/tavoktatas-oraren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age.googleapis.com/mcourser-europe-2-api-blobs/home-page/rs_RS/v1/index.html" TargetMode="External"/><Relationship Id="rId2" Type="http://schemas.openxmlformats.org/officeDocument/2006/relationships/hyperlink" Target="https://rtsplaneta.rs/video/list/category/517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n.gov.rs/ocenjivanje-i-pracenje-napredovanja-ucenika-tokom-ucenja-na-daljin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76288"/>
            <a:ext cx="8991600" cy="1470025"/>
          </a:xfrm>
        </p:spPr>
        <p:txBody>
          <a:bodyPr>
            <a:normAutofit/>
          </a:bodyPr>
          <a:lstStyle/>
          <a:p>
            <a:r>
              <a:rPr lang="hu-HU" sz="4000" b="1" dirty="0"/>
              <a:t>Tanácsok tanítóknak/tanároknak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5410200"/>
            <a:ext cx="8062912" cy="990600"/>
          </a:xfrm>
        </p:spPr>
        <p:txBody>
          <a:bodyPr/>
          <a:lstStyle/>
          <a:p>
            <a:r>
              <a:rPr lang="sr-Cyrl-RS" dirty="0"/>
              <a:t> 2020.</a:t>
            </a:r>
            <a:r>
              <a:rPr lang="hu-HU" dirty="0"/>
              <a:t>március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Szerveződés és Öngondoskodás kihagyhatatlan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munkanapot és munkahetet szervezetten kell tervezni. A tananyag feldogozásának ideje, a tanulókkal való kommunikáció ideje, a kollégákkal való kommunikáció ideje, a házi feladat megtervezése és átnézése a nap jelentős részét kitöltik. </a:t>
            </a:r>
          </a:p>
          <a:p>
            <a:r>
              <a:rPr lang="hu-HU" dirty="0"/>
              <a:t>Emiatt fontos a munkanap megtervezése, és az ott előrelátott ütemezéshez való ragaszkodás. </a:t>
            </a:r>
            <a:endParaRPr lang="sr-Cyrl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8001000" cy="6150008"/>
          </a:xfrm>
        </p:spPr>
        <p:txBody>
          <a:bodyPr>
            <a:normAutofit/>
          </a:bodyPr>
          <a:lstStyle/>
          <a:p>
            <a:r>
              <a:rPr lang="hu-HU" dirty="0"/>
              <a:t>Ugyancsak fontos, hogy az Önök napjaiban is legyen pihenésre, szabadidőre, szeretteikre szánt idő. </a:t>
            </a:r>
          </a:p>
          <a:p>
            <a:r>
              <a:rPr lang="hu-HU" dirty="0"/>
              <a:t>A szükségállapot az egész világon, így nálunk is jó adag feszültséget, stresszt és bizonytalanságot hordoz magában – emiatt nehéz mindig jól lennünk. </a:t>
            </a:r>
            <a:endParaRPr lang="sr-Cyrl-RS" dirty="0"/>
          </a:p>
          <a:p>
            <a:pPr>
              <a:buNone/>
            </a:pPr>
            <a:r>
              <a:rPr lang="sr-Cyrl-RS" dirty="0"/>
              <a:t>    </a:t>
            </a:r>
            <a:r>
              <a:rPr lang="hu-HU" dirty="0"/>
              <a:t>Rendben van, ha rosszul érezzük magunkat ebben a helyzetben. Ne higyjük, hogy az apszolúlt optimisták gondtalanok, hisz a helyzet valójában csepet sem sugároz biztonságot. </a:t>
            </a:r>
          </a:p>
          <a:p>
            <a:pPr>
              <a:buNone/>
            </a:pPr>
            <a:r>
              <a:rPr lang="hu-HU" dirty="0"/>
              <a:t>	Ha néha fél, tudnia kell, mindannyian félünk. Csak nem beszélünk róla hangosan.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7848600" cy="6226208"/>
          </a:xfrm>
        </p:spPr>
        <p:txBody>
          <a:bodyPr/>
          <a:lstStyle/>
          <a:p>
            <a:r>
              <a:rPr lang="hu-HU" dirty="0"/>
              <a:t>Az aggodalom egy normális érzés, ami a viselkedésünk megváltozásához vezet – még ha úgy is teszünk, mintha jól viselnénk a mindennapok terheit, azokat a terheket, amiket a Corona vírus megjelenése okozta helyzet idézett elő.</a:t>
            </a:r>
            <a:endParaRPr lang="sr-Cyrl-RS" dirty="0"/>
          </a:p>
          <a:p>
            <a:r>
              <a:rPr lang="hu-HU" dirty="0"/>
              <a:t>A fertőzés kapcsán keringő hírek okozta bionytalanság jelentős szorongást ébresztett bennünk, amit tovább fokoz az betegség akár fatális kimenetele. </a:t>
            </a:r>
          </a:p>
          <a:p>
            <a:r>
              <a:rPr lang="hu-HU" dirty="0"/>
              <a:t>Az Önök szerettei, gyerekei, közeli rokonai érzik az Önök aggodalmát, még ha nem is beszélnek róla.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09600"/>
            <a:ext cx="7543800" cy="5845208"/>
          </a:xfrm>
        </p:spPr>
        <p:txBody>
          <a:bodyPr/>
          <a:lstStyle/>
          <a:p>
            <a:r>
              <a:rPr lang="hu-HU" dirty="0"/>
              <a:t>Hinnünk kell, hogy a világjárvány gyorsan elmúlik, a lakosság jelentősebb vesztesége nélkül. Ez a gondolkodás erőt adhat, hogy támogathassuk a szeretteinket, és a gyerekeket. </a:t>
            </a:r>
            <a:endParaRPr lang="sr-Cyrl-RS" dirty="0"/>
          </a:p>
          <a:p>
            <a:r>
              <a:rPr lang="hu-HU" dirty="0"/>
              <a:t>A gyermekek érzései fontosak, s a vírusra és a szükségállapotra vonatkozó minden kérdésükre és érdeklődésükre válaszolnunk kell koruknak megfelelően. A gyermeki lélek megőrzése épp olyan fontos, mint a testi egészség megőrzése.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696200" cy="5845208"/>
          </a:xfrm>
        </p:spPr>
        <p:txBody>
          <a:bodyPr>
            <a:normAutofit/>
          </a:bodyPr>
          <a:lstStyle/>
          <a:p>
            <a:r>
              <a:rPr lang="hu-HU" dirty="0"/>
              <a:t>A Roberto Benningi rendezte olasz film, az Élet szép, igen tanulságos. Különösen ajánlják egyedülálló szülőknek, rossz párkapcsolatban lévő szülőknek, vagy olyan szülőknek, akik gyerekei diszfunkcionálisak. A film cselekménye egy koncentrációs táborban játszódik, ahol az apa megpróbálja fiát megóvni minden borzalomtól, s végig játszik a kisfiúval, amiben a többi fogoly is segítségére lesz. </a:t>
            </a:r>
            <a:endParaRPr lang="sr-Cyrl-RS" dirty="0"/>
          </a:p>
          <a:p>
            <a:r>
              <a:rPr lang="hu-HU" dirty="0"/>
              <a:t>Ajánlás</a:t>
            </a:r>
            <a:r>
              <a:rPr lang="sr-Cyrl-RS" dirty="0"/>
              <a:t>: </a:t>
            </a:r>
            <a:r>
              <a:rPr lang="hu-HU" dirty="0"/>
              <a:t>nézzék meg a filmet</a:t>
            </a:r>
            <a:r>
              <a:rPr lang="sr-Cyrl-RS" dirty="0"/>
              <a:t>.</a:t>
            </a:r>
          </a:p>
          <a:p>
            <a:r>
              <a:rPr lang="hu-HU" dirty="0"/>
              <a:t>Megjeygzés</a:t>
            </a:r>
            <a:r>
              <a:rPr lang="sr-Cyrl-RS" dirty="0"/>
              <a:t>: </a:t>
            </a:r>
            <a:r>
              <a:rPr lang="hu-HU" dirty="0"/>
              <a:t>nehéz film</a:t>
            </a:r>
            <a:r>
              <a:rPr lang="sr-Cyrl-RS" dirty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#</a:t>
            </a:r>
            <a:r>
              <a:rPr lang="hu-HU" dirty="0"/>
              <a:t>MaradjOtthon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181600"/>
          </a:xfrm>
        </p:spPr>
        <p:txBody>
          <a:bodyPr>
            <a:normAutofit/>
          </a:bodyPr>
          <a:lstStyle/>
          <a:p>
            <a:r>
              <a:rPr lang="hu-HU" dirty="0"/>
              <a:t>Az izoláció a szükségállapotban indokolt mindannyiunk egészségének megőrzése céljából. Az alkalmazkodás és az új  szokások kialakítása elkerülhetetlen. Különbőzően tudunk erre lelkileg reagálni. Ám amennyiben a helyzetre, mint átmenetire és múlékonyra tekintünk, úgy ez az idő is gyorsabban múlhat majd. </a:t>
            </a:r>
            <a:endParaRPr lang="sr-Cyrl-RS" dirty="0"/>
          </a:p>
          <a:p>
            <a:r>
              <a:rPr lang="hu-HU" dirty="0"/>
              <a:t>A szociális kapcsolatok telefonon és közösségi hálókon keresztüli megőrzése lényeges lehet ebben az időszakban. Kávézók helyett Skype-on találkozhatunk.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	S végül, de nem utolsó sorban:</a:t>
            </a:r>
            <a:endParaRPr lang="sr-Cyrl-RS" dirty="0"/>
          </a:p>
          <a:p>
            <a:pPr>
              <a:buNone/>
            </a:pPr>
            <a:r>
              <a:rPr lang="sr-Cyrl-RS" dirty="0"/>
              <a:t>    </a:t>
            </a:r>
            <a:r>
              <a:rPr lang="sr-Latn-RS" dirty="0"/>
              <a:t>	</a:t>
            </a:r>
            <a:r>
              <a:rPr lang="hu-HU" b="1" dirty="0"/>
              <a:t>burn out (kiégés) </a:t>
            </a:r>
            <a:r>
              <a:rPr lang="sr-Cyrl-RS" dirty="0"/>
              <a:t>–</a:t>
            </a:r>
            <a:r>
              <a:rPr lang="sr-Latn-RS" dirty="0"/>
              <a:t> egy olyan speciális munkahelyi ártalom orvosi elnevezése, amely vezető tünete a fizikai-érzelmi-mentális kimerülés. A kiégés hosszabb ideig tartó stressz, elsősorban fokozott érzelmi megterhelés következtében alakul ki. Az állapot során a személy tartós tehetetlenséget, inkompetencia-érzést, csökkent munkakedvet él meg, motivációja és teljesítménye csökken, munkahelyi elfoglaltságait monotonnak és értéktelennek ítélheti meg. </a:t>
            </a:r>
            <a:r>
              <a:rPr lang="sr-Cyrl-RS" dirty="0"/>
              <a:t> </a:t>
            </a:r>
          </a:p>
          <a:p>
            <a:pPr>
              <a:buNone/>
            </a:pPr>
            <a:r>
              <a:rPr lang="sr-Cyrl-RS" dirty="0"/>
              <a:t>    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620000" cy="5616608"/>
          </a:xfrm>
        </p:spPr>
        <p:txBody>
          <a:bodyPr>
            <a:normAutofit/>
          </a:bodyPr>
          <a:lstStyle/>
          <a:p>
            <a:r>
              <a:rPr lang="sr-Latn-RS" dirty="0"/>
              <a:t>T</a:t>
            </a:r>
            <a:r>
              <a:rPr lang="hu-HU" dirty="0"/>
              <a:t>űzzünk ki magunk elé reálisan elérhető célokat. Gondoskodjunk testünkről, lelkünkről, és egészségünkről, mert mindezt kívülről tápláljuk. </a:t>
            </a:r>
          </a:p>
          <a:p>
            <a:r>
              <a:rPr lang="hu-HU" dirty="0"/>
              <a:t>Töltsük ki minőségesen szabadidőnket (sport – gyakorlatok, zenehallgatás, olvasás, séta, hobbi), osszuk meg gondolatainkat másokkal, értelmezzünk dolgokat, barátkozzunk (virtuálisan).</a:t>
            </a:r>
            <a:endParaRPr lang="sr-Cyrl-RS" dirty="0"/>
          </a:p>
          <a:p>
            <a:r>
              <a:rPr lang="hu-HU" dirty="0"/>
              <a:t>Áldozzanak magukra és saját szükségeletikre elegendő időt.</a:t>
            </a:r>
          </a:p>
          <a:p>
            <a:r>
              <a:rPr lang="hu-HU" dirty="0"/>
              <a:t>S ha mindemellett is rosszul érzik magukat, kérjék szakember segítségét.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848600" cy="5769008"/>
          </a:xfrm>
        </p:spPr>
        <p:txBody>
          <a:bodyPr/>
          <a:lstStyle/>
          <a:p>
            <a:r>
              <a:rPr lang="hu-HU" dirty="0"/>
              <a:t>SOS – pszichoszociális segítség tanügyi dolgozólnak, szülőknek, tanulóknak:</a:t>
            </a:r>
          </a:p>
          <a:p>
            <a:r>
              <a:rPr lang="en-US" dirty="0">
                <a:hlinkClick r:id="rId2"/>
              </a:rPr>
              <a:t>https://zuov.gov.rs/mpntr-sos-telefonska-linija-0800-200-201-za-psihosocijalnu-podrsku-zaposlenima-u-prosveti-roditeljima-i-ucenicima/</a:t>
            </a: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dirty="0"/>
              <a:t>						</a:t>
            </a:r>
            <a:r>
              <a:rPr lang="hu-HU"/>
              <a:t>Sok erőt, kitartást</a:t>
            </a:r>
            <a:r>
              <a:rPr lang="sr-Cyrl-RS" dirty="0"/>
              <a:t>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>
            <a:normAutofit/>
          </a:bodyPr>
          <a:lstStyle/>
          <a:p>
            <a:r>
              <a:rPr lang="hu-HU" dirty="0"/>
              <a:t>Tisztelt Kollégák</a:t>
            </a:r>
            <a:r>
              <a:rPr lang="sr-Cyrl-RS" dirty="0"/>
              <a:t>, </a:t>
            </a:r>
          </a:p>
          <a:p>
            <a:pPr>
              <a:buNone/>
            </a:pPr>
            <a:r>
              <a:rPr lang="sr-Cyrl-RS" dirty="0"/>
              <a:t>    </a:t>
            </a:r>
            <a:r>
              <a:rPr lang="hu-HU" dirty="0"/>
              <a:t>a szükségállapot alatt a minél minőségesebb távoktatás céljából új kihívásoknak kell most eleget tennünk, ami az előttünk álló időszakban is vár még ránk. </a:t>
            </a:r>
          </a:p>
          <a:p>
            <a:pPr>
              <a:buNone/>
            </a:pPr>
            <a:r>
              <a:rPr lang="hu-HU" dirty="0"/>
              <a:t>	A digitális platformok idő előtti használatára éppen ez az állapot vett rá bennünket. Ezzel egyetemben készen állunk alkalmazkodni is ehhez. </a:t>
            </a:r>
            <a:endParaRPr lang="sr-Cyrl-RS" dirty="0"/>
          </a:p>
          <a:p>
            <a:pPr>
              <a:buNone/>
            </a:pPr>
            <a:r>
              <a:rPr lang="sr-Cyrl-RS" dirty="0"/>
              <a:t>   </a:t>
            </a:r>
            <a:r>
              <a:rPr lang="hu-HU" dirty="0"/>
              <a:t>	Használjuk hát ki ezt az időt saját magunk és szakmai fejlődésünk céljából is. </a:t>
            </a:r>
            <a:r>
              <a:rPr lang="sr-Cyrl-RS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Távoktatás </a:t>
            </a:r>
            <a:br>
              <a:rPr lang="sr-Cyrl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 távoktatás épp oly sikeres lehet, mint a hagyományos tanítás, amennyiben a megfelelő tanítási metodológiát és technológiát alkalmazzuk, ha működik az interaktivitás a tanulókkal, és ha a pedagógusok megfelelő visszacsatolást adnak a diákoknak. </a:t>
            </a:r>
            <a:endParaRPr lang="ru-RU" dirty="0"/>
          </a:p>
          <a:p>
            <a:r>
              <a:rPr lang="hu-HU" dirty="0"/>
              <a:t>A multimediális didaktikai tananyag digitális formában nagyobb áttekinthetőséget, dinamizmust és az individualizáció lehetőséget tartogatja magában a tanulók érdeklődésének megfelelően.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696200" cy="5616608"/>
          </a:xfrm>
        </p:spPr>
        <p:txBody>
          <a:bodyPr>
            <a:normAutofit/>
          </a:bodyPr>
          <a:lstStyle/>
          <a:p>
            <a:r>
              <a:rPr lang="hu-HU" dirty="0"/>
              <a:t>A televízióban sugárzott tanórák órarendje: </a:t>
            </a:r>
            <a:r>
              <a:rPr lang="en-US" dirty="0">
                <a:hlinkClick r:id="rId2"/>
              </a:rPr>
              <a:t>http://www.mnt.org.rs/tavoktatas-orarend</a:t>
            </a:r>
            <a:endParaRPr lang="hu-HU" dirty="0"/>
          </a:p>
          <a:p>
            <a:r>
              <a:rPr lang="hu-HU" dirty="0"/>
              <a:t>Egyéb hasznos digitális tananyagok:</a:t>
            </a:r>
            <a:endParaRPr lang="sr-Cyrl-RS" dirty="0"/>
          </a:p>
          <a:p>
            <a:r>
              <a:rPr lang="en-US" dirty="0">
                <a:hlinkClick r:id="rId3"/>
              </a:rPr>
              <a:t>http://www.mnt.org.rs/tavoktatas-magyar-nyelven</a:t>
            </a:r>
            <a:endParaRPr lang="hu-H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388008"/>
          </a:xfrm>
        </p:spPr>
        <p:txBody>
          <a:bodyPr>
            <a:normAutofit/>
          </a:bodyPr>
          <a:lstStyle/>
          <a:p>
            <a:r>
              <a:rPr lang="hu-HU" dirty="0"/>
              <a:t>Planeta Platform </a:t>
            </a:r>
          </a:p>
          <a:p>
            <a:r>
              <a:rPr lang="en-US" dirty="0">
                <a:hlinkClick r:id="rId2"/>
              </a:rPr>
              <a:t>https://rtsplaneta.rs/video/list/category/517/</a:t>
            </a:r>
            <a:endParaRPr lang="sr-Cyrl-RS" dirty="0"/>
          </a:p>
          <a:p>
            <a:r>
              <a:rPr lang="hu-HU" dirty="0"/>
              <a:t>A digitális tankönyvek használati utasítása</a:t>
            </a:r>
            <a:endParaRPr lang="sr-Cyrl-RS" dirty="0"/>
          </a:p>
          <a:p>
            <a:pPr>
              <a:buNone/>
            </a:pPr>
            <a:r>
              <a:rPr lang="sr-Cyrl-RS" dirty="0"/>
              <a:t>    </a:t>
            </a:r>
            <a:r>
              <a:rPr lang="en-US" dirty="0">
                <a:hlinkClick r:id="rId3"/>
              </a:rPr>
              <a:t>https://storage.googleapis.com/mcourser-europe-2-api-blobs/home-page/rs_RS/v1/index.html#animacije</a:t>
            </a:r>
            <a:r>
              <a:rPr lang="sr-Cyrl-RS" dirty="0"/>
              <a:t> 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dirty="0"/>
              <a:t>   </a:t>
            </a:r>
            <a:r>
              <a:rPr lang="hu-HU" dirty="0"/>
              <a:t>	Az on-line platformok, operatív tervek, tanulók munkájának kísérése, és a megvalósított órák evidentálása mellett, fontos a tanulók távoktatásának megtámogatása.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8001000" cy="5921408"/>
          </a:xfrm>
        </p:spPr>
        <p:txBody>
          <a:bodyPr>
            <a:normAutofit/>
          </a:bodyPr>
          <a:lstStyle/>
          <a:p>
            <a:r>
              <a:rPr lang="hu-HU" dirty="0"/>
              <a:t>Támogatás lehet motiváló üzenetek s válaszok írása. A szöveges üzenetekben is jól kiolvasható a sorok közötti szándék. </a:t>
            </a:r>
            <a:endParaRPr lang="sr-Cyrl-RS" dirty="0"/>
          </a:p>
          <a:p>
            <a:r>
              <a:rPr lang="hu-HU" dirty="0"/>
              <a:t>Az eredményes információs technológia a házi feladatokban is felélesztheti a diákok erőforrásait, és motiválhatja őket a jobb és alaposabb feladat elvégzésre. Vegyük észre a különbséget.</a:t>
            </a:r>
          </a:p>
          <a:p>
            <a:r>
              <a:rPr lang="hu-HU" dirty="0"/>
              <a:t>A dícséret mindig megfelelő formája a motiválásnak, és ajánlatos gyakran bevetni. </a:t>
            </a:r>
            <a:endParaRPr lang="sr-Cyrl-RS" dirty="0"/>
          </a:p>
          <a:p>
            <a:r>
              <a:rPr lang="hu-HU" dirty="0"/>
              <a:t>Az osztályzás is lehet motiváló eszköz.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Osztályzás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86000"/>
            <a:ext cx="7704667" cy="3332816"/>
          </a:xfrm>
        </p:spPr>
        <p:txBody>
          <a:bodyPr>
            <a:normAutofit/>
          </a:bodyPr>
          <a:lstStyle/>
          <a:p>
            <a:r>
              <a:rPr lang="hu-HU" dirty="0"/>
              <a:t>A szükségűállapot alatt a távoktatásban – on-line platformok és internethasználat mellett, a számszerű osztályzást felváltja a formatív értékelés.  </a:t>
            </a:r>
            <a:endParaRPr lang="sr-Cyrl-RS" dirty="0"/>
          </a:p>
          <a:p>
            <a:r>
              <a:rPr lang="hu-HU" dirty="0"/>
              <a:t>A tanulóknak adott visszajelzés lehet az osztályzás leghatékonyabb része. Mondjuk el, mi az, ami jó volt, s azt is, mire helyezzék figyelmüket a tanulmányaikban való előrehaladás érdekében.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848600" cy="5616608"/>
          </a:xfrm>
        </p:spPr>
        <p:txBody>
          <a:bodyPr>
            <a:normAutofit/>
          </a:bodyPr>
          <a:lstStyle/>
          <a:p>
            <a:r>
              <a:rPr lang="hu-HU" dirty="0"/>
              <a:t>Minden formatív értékelés és tanári észrevétel jól jöhet majd a tanév végi számszerű osztályzáshoz, lezáráshoz. Minderről többet a Minisztérium hivatalos honlapján:</a:t>
            </a:r>
            <a:endParaRPr lang="sr-Cyrl-RS" dirty="0">
              <a:hlinkClick r:id="rId2"/>
            </a:endParaRPr>
          </a:p>
          <a:p>
            <a:r>
              <a:rPr lang="en-US" dirty="0">
                <a:hlinkClick r:id="rId2"/>
              </a:rPr>
              <a:t>http://www.mpn.gov.rs/ocenjivanje-i-pracenje-napredovanja-ucenika-tokom-ucenja-na-daljinu/</a:t>
            </a:r>
            <a:endParaRPr lang="sr-Cyrl-RS" dirty="0"/>
          </a:p>
          <a:p>
            <a:r>
              <a:rPr lang="hu-HU" dirty="0"/>
              <a:t>A tanulásban való siker szoros kapcsolatban áll a motiváltsággal.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ormativno-ocenjivanje-4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4028" y="228600"/>
            <a:ext cx="8001000" cy="5797541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2A4029-DD54-49F0-B692-07D6D6FB1EFF}"/>
              </a:ext>
            </a:extLst>
          </p:cNvPr>
          <p:cNvSpPr txBox="1"/>
          <p:nvPr/>
        </p:nvSpPr>
        <p:spPr>
          <a:xfrm>
            <a:off x="2306033" y="120378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highlight>
                  <a:srgbClr val="808000"/>
                </a:highlight>
              </a:rPr>
              <a:t>Minőség</a:t>
            </a:r>
            <a:r>
              <a:rPr lang="hu-HU" b="1" dirty="0">
                <a:highlight>
                  <a:srgbClr val="FF0000"/>
                </a:highlight>
              </a:rPr>
              <a:t> </a:t>
            </a:r>
            <a:endParaRPr lang="sr-Latn-RS" b="1" dirty="0">
              <a:highlight>
                <a:srgbClr val="FF00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41784-A019-4272-8336-070178FD6930}"/>
              </a:ext>
            </a:extLst>
          </p:cNvPr>
          <p:cNvSpPr txBox="1"/>
          <p:nvPr/>
        </p:nvSpPr>
        <p:spPr>
          <a:xfrm>
            <a:off x="4428339" y="1185001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highlight>
                  <a:srgbClr val="808000"/>
                </a:highlight>
              </a:rPr>
              <a:t>Tanár/tanító</a:t>
            </a:r>
            <a:r>
              <a:rPr lang="hu-HU" b="1" dirty="0">
                <a:highlight>
                  <a:srgbClr val="FF0000"/>
                </a:highlight>
              </a:rPr>
              <a:t> </a:t>
            </a:r>
            <a:endParaRPr lang="sr-Latn-RS" b="1" dirty="0">
              <a:highlight>
                <a:srgbClr val="FF00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8350AF-7520-4018-A67D-BBC5C920F58D}"/>
              </a:ext>
            </a:extLst>
          </p:cNvPr>
          <p:cNvSpPr txBox="1"/>
          <p:nvPr/>
        </p:nvSpPr>
        <p:spPr>
          <a:xfrm>
            <a:off x="6677026" y="120378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highlight>
                  <a:srgbClr val="808000"/>
                </a:highlight>
              </a:rPr>
              <a:t>Hatékonyság</a:t>
            </a:r>
            <a:r>
              <a:rPr lang="hu-HU" b="1" dirty="0">
                <a:highlight>
                  <a:srgbClr val="FF0000"/>
                </a:highlight>
              </a:rPr>
              <a:t>  </a:t>
            </a:r>
            <a:endParaRPr lang="sr-Latn-RS" b="1" dirty="0">
              <a:highlight>
                <a:srgbClr val="FF00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1E03FE-0E35-4EF9-890A-9EE11FBBE219}"/>
              </a:ext>
            </a:extLst>
          </p:cNvPr>
          <p:cNvSpPr txBox="1"/>
          <p:nvPr/>
        </p:nvSpPr>
        <p:spPr>
          <a:xfrm>
            <a:off x="4388373" y="296569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highlight>
                  <a:srgbClr val="808000"/>
                </a:highlight>
              </a:rPr>
              <a:t>OSZTÁLYZAT</a:t>
            </a:r>
            <a:r>
              <a:rPr lang="hu-HU" b="1" dirty="0">
                <a:highlight>
                  <a:srgbClr val="FF0000"/>
                </a:highlight>
              </a:rPr>
              <a:t> </a:t>
            </a:r>
            <a:endParaRPr lang="sr-Latn-RS" b="1" dirty="0">
              <a:highlight>
                <a:srgbClr val="FF00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C8650E-2F29-43F3-BF96-F7D871C0F521}"/>
              </a:ext>
            </a:extLst>
          </p:cNvPr>
          <p:cNvSpPr txBox="1"/>
          <p:nvPr/>
        </p:nvSpPr>
        <p:spPr>
          <a:xfrm>
            <a:off x="2514600" y="491229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highlight>
                  <a:srgbClr val="808000"/>
                </a:highlight>
              </a:rPr>
              <a:t>Haladás</a:t>
            </a:r>
            <a:r>
              <a:rPr lang="hu-HU" b="1" dirty="0">
                <a:highlight>
                  <a:srgbClr val="FF0000"/>
                </a:highlight>
              </a:rPr>
              <a:t>  </a:t>
            </a:r>
            <a:endParaRPr lang="sr-Latn-RS" b="1" dirty="0">
              <a:highlight>
                <a:srgbClr val="FF00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F9E9A9-306B-467D-AEDA-252B9C7E5640}"/>
              </a:ext>
            </a:extLst>
          </p:cNvPr>
          <p:cNvSpPr txBox="1"/>
          <p:nvPr/>
        </p:nvSpPr>
        <p:spPr>
          <a:xfrm>
            <a:off x="4821909" y="48999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highlight>
                  <a:srgbClr val="808000"/>
                </a:highlight>
              </a:rPr>
              <a:t>Tanuló</a:t>
            </a:r>
            <a:r>
              <a:rPr lang="hu-HU" b="1" dirty="0">
                <a:highlight>
                  <a:srgbClr val="FF0000"/>
                </a:highlight>
              </a:rPr>
              <a:t> </a:t>
            </a:r>
            <a:endParaRPr lang="sr-Latn-RS" b="1" dirty="0">
              <a:highlight>
                <a:srgbClr val="FF00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33358F-B8CC-4D3E-B76C-115128D93C36}"/>
              </a:ext>
            </a:extLst>
          </p:cNvPr>
          <p:cNvSpPr txBox="1"/>
          <p:nvPr/>
        </p:nvSpPr>
        <p:spPr>
          <a:xfrm>
            <a:off x="6998468" y="488108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highlight>
                  <a:srgbClr val="808000"/>
                </a:highlight>
              </a:rPr>
              <a:t>Munka</a:t>
            </a:r>
            <a:r>
              <a:rPr lang="hu-HU" b="1" dirty="0">
                <a:highlight>
                  <a:srgbClr val="FF0000"/>
                </a:highlight>
              </a:rPr>
              <a:t>  </a:t>
            </a:r>
            <a:endParaRPr lang="sr-Latn-RS" b="1" dirty="0"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3261</TotalTime>
  <Words>1029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Corbel</vt:lpstr>
      <vt:lpstr>Parallax</vt:lpstr>
      <vt:lpstr>Tanácsok tanítóknak/tanároknak</vt:lpstr>
      <vt:lpstr>PowerPoint Presentation</vt:lpstr>
      <vt:lpstr>Távoktatás  </vt:lpstr>
      <vt:lpstr>PowerPoint Presentation</vt:lpstr>
      <vt:lpstr>PowerPoint Presentation</vt:lpstr>
      <vt:lpstr>PowerPoint Presentation</vt:lpstr>
      <vt:lpstr>Osztályzás </vt:lpstr>
      <vt:lpstr>PowerPoint Presentation</vt:lpstr>
      <vt:lpstr>PowerPoint Presentation</vt:lpstr>
      <vt:lpstr>A Szerveződés és Öngondoskodás kihagyhatatlan</vt:lpstr>
      <vt:lpstr>PowerPoint Presentation</vt:lpstr>
      <vt:lpstr>PowerPoint Presentation</vt:lpstr>
      <vt:lpstr>PowerPoint Presentation</vt:lpstr>
      <vt:lpstr>PowerPoint Presentation</vt:lpstr>
      <vt:lpstr>#MaradjOtthon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Smartedu</dc:creator>
  <cp:lastModifiedBy>Owner</cp:lastModifiedBy>
  <cp:revision>241</cp:revision>
  <dcterms:created xsi:type="dcterms:W3CDTF">2020-03-25T01:14:28Z</dcterms:created>
  <dcterms:modified xsi:type="dcterms:W3CDTF">2020-03-28T13:21:52Z</dcterms:modified>
</cp:coreProperties>
</file>